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80" y="-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1859551-8370-492A-A1AB-2EC772EFB824}" type="datetimeFigureOut">
              <a:rPr lang="en-US" smtClean="0"/>
              <a:t>7/17/17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FEF97F-C091-4D9D-A137-4BDED2387437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A California perspective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Credentialing for world language teachers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8986" y="4800600"/>
            <a:ext cx="744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Thanks to Sally </a:t>
            </a:r>
            <a:r>
              <a:rPr lang="en-US" sz="2800" dirty="0" err="1" smtClean="0"/>
              <a:t>Mearns</a:t>
            </a:r>
            <a:r>
              <a:rPr lang="en-US" sz="2800" dirty="0" smtClean="0"/>
              <a:t>, </a:t>
            </a:r>
          </a:p>
          <a:p>
            <a:r>
              <a:rPr lang="en-US" sz="2800" dirty="0" smtClean="0"/>
              <a:t>Helene Chan </a:t>
            </a:r>
          </a:p>
          <a:p>
            <a:r>
              <a:rPr lang="en-US" sz="2800" dirty="0" smtClean="0"/>
              <a:t>Phyllis Jacobson, </a:t>
            </a:r>
            <a:r>
              <a:rPr lang="en-US" sz="1600" dirty="0" smtClean="0"/>
              <a:t>California Commission on Teacher Credentialing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57355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TPEs: Teaching </a:t>
            </a:r>
            <a:r>
              <a:rPr lang="en-US" b="1" dirty="0">
                <a:solidFill>
                  <a:schemeClr val="tx1"/>
                </a:solidFill>
              </a:rPr>
              <a:t>Performance Expectations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Making subject matter comprehensible to students</a:t>
            </a:r>
          </a:p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Assessing student learning</a:t>
            </a:r>
          </a:p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Engaging and supporting students in learning</a:t>
            </a:r>
          </a:p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Planning instruction and designing learning experiences for students</a:t>
            </a:r>
          </a:p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Creating and maintaining effective environments for student learning</a:t>
            </a:r>
          </a:p>
          <a:p>
            <a:pPr marL="438912" lvl="0" indent="-320040">
              <a:lnSpc>
                <a:spcPct val="9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Developing as a professional educator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083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534400" cy="987552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TPA: Assessing  </a:t>
            </a:r>
            <a:r>
              <a:rPr lang="en-US" sz="2800" b="1" dirty="0">
                <a:solidFill>
                  <a:schemeClr val="tx1"/>
                </a:solidFill>
              </a:rPr>
              <a:t>the Classroom Performance of World Language Teacher Candidates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California requires ALL beginning elementary and secondary teachers to </a:t>
            </a:r>
            <a:r>
              <a:rPr lang="en-US" sz="3200" b="1" dirty="0">
                <a:solidFill>
                  <a:prstClr val="black"/>
                </a:solidFill>
                <a:latin typeface="Corbel"/>
              </a:rPr>
              <a:t>demonstrate by actual classroom performance</a:t>
            </a:r>
            <a:r>
              <a:rPr lang="en-US" sz="3200" dirty="0">
                <a:solidFill>
                  <a:prstClr val="black"/>
                </a:solidFill>
                <a:latin typeface="Corbel"/>
              </a:rPr>
              <a:t> with K-12 students that they have mastered the integrated set of knowledge, skills, and abilities required by the Teaching Performance Expectations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303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06375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PACT: Performance Assessment for California Teachers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438912" lvl="0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27" b="1" dirty="0">
                <a:solidFill>
                  <a:prstClr val="black"/>
                </a:solidFill>
                <a:latin typeface="Corbel"/>
              </a:rPr>
              <a:t>Overview</a:t>
            </a:r>
          </a:p>
          <a:p>
            <a:pPr marL="704088" lvl="2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627" dirty="0">
                <a:solidFill>
                  <a:prstClr val="black"/>
                </a:solidFill>
                <a:latin typeface="Corbel"/>
              </a:rPr>
              <a:t>Developed by Stanford in Consortia with Representatives from Several UC and CSU Teacher Preparation Programs.</a:t>
            </a:r>
          </a:p>
          <a:p>
            <a:pPr marL="438912" lvl="0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27" b="1" dirty="0">
                <a:solidFill>
                  <a:prstClr val="black"/>
                </a:solidFill>
                <a:latin typeface="Corbel"/>
              </a:rPr>
              <a:t>Key Features</a:t>
            </a:r>
          </a:p>
          <a:p>
            <a:pPr marL="704088" lvl="2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627" dirty="0">
                <a:solidFill>
                  <a:prstClr val="black"/>
                </a:solidFill>
                <a:latin typeface="Corbel"/>
              </a:rPr>
              <a:t>Authentic performance assessment of candidates’ developing instructional practices</a:t>
            </a:r>
          </a:p>
          <a:p>
            <a:pPr marL="704088" lvl="2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627" dirty="0">
                <a:solidFill>
                  <a:prstClr val="black"/>
                </a:solidFill>
                <a:latin typeface="Corbel"/>
              </a:rPr>
              <a:t>Focuses on Candidates’ Planning, Teaching, Assessing and Reflecting on the Teaching Event</a:t>
            </a:r>
          </a:p>
          <a:p>
            <a:pPr marL="704088" lvl="2" indent="-320040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627" dirty="0">
                <a:solidFill>
                  <a:prstClr val="black"/>
                </a:solidFill>
                <a:latin typeface="Corbel"/>
              </a:rPr>
              <a:t>It is a state requirement for licensure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07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INDUCTION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Induction” refers to the support and assessment provided to teachers in their </a:t>
            </a:r>
            <a:r>
              <a:rPr lang="en-US" b="1" dirty="0"/>
              <a:t>first two years of practice with a Preliminary Credential in California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BTSA (Beginning Teacher Support and Assessment) provides job-embedded formative assessment system of support and professional growth. </a:t>
            </a:r>
          </a:p>
        </p:txBody>
      </p:sp>
    </p:spTree>
    <p:extLst>
      <p:ext uri="{BB962C8B-B14F-4D97-AF65-F5344CB8AC3E}">
        <p14:creationId xmlns:p14="http://schemas.microsoft.com/office/powerpoint/2010/main" val="694169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Requirements to Enter an Induction Program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Bachelor’s </a:t>
            </a:r>
            <a:r>
              <a:rPr lang="en-US" dirty="0"/>
              <a:t>Degree </a:t>
            </a:r>
          </a:p>
          <a:p>
            <a:r>
              <a:rPr lang="en-US" dirty="0"/>
              <a:t>CBEST—Basic Skills Test </a:t>
            </a:r>
          </a:p>
          <a:p>
            <a:r>
              <a:rPr lang="en-US" dirty="0"/>
              <a:t>Completion of a Preliminary Credential in a teacher preparation program </a:t>
            </a:r>
          </a:p>
          <a:p>
            <a:r>
              <a:rPr lang="en-US" dirty="0"/>
              <a:t>Teaching Performance Assessment (TPA) scores and/or summary information from a teacher preparation program (as available)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2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0"/>
            <a:ext cx="8503920" cy="4572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should a World Language Teacher </a:t>
            </a:r>
            <a:r>
              <a:rPr lang="en-US" sz="4800" b="1" dirty="0" smtClean="0"/>
              <a:t>know</a:t>
            </a:r>
            <a:r>
              <a:rPr lang="en-US" sz="4800" dirty="0" smtClean="0"/>
              <a:t>?</a:t>
            </a:r>
          </a:p>
          <a:p>
            <a:endParaRPr lang="en-US" sz="4800" dirty="0"/>
          </a:p>
          <a:p>
            <a:r>
              <a:rPr lang="en-US" sz="4800" dirty="0" smtClean="0"/>
              <a:t>What should a World </a:t>
            </a:r>
            <a:r>
              <a:rPr lang="en-US" sz="4800" dirty="0" err="1" smtClean="0"/>
              <a:t>Langauge</a:t>
            </a:r>
            <a:r>
              <a:rPr lang="en-US" sz="4800" dirty="0" smtClean="0"/>
              <a:t> Teacher </a:t>
            </a:r>
            <a:r>
              <a:rPr lang="en-US" sz="4800" b="1" dirty="0" smtClean="0"/>
              <a:t>be able to do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9652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91135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>
                <a:solidFill>
                  <a:schemeClr val="tx1"/>
                </a:solidFill>
              </a:rPr>
              <a:t>What </a:t>
            </a:r>
            <a:r>
              <a:rPr lang="en-US" sz="2400" dirty="0">
                <a:solidFill>
                  <a:schemeClr val="tx1"/>
                </a:solidFill>
              </a:rPr>
              <a:t>should a World Language Teacher </a:t>
            </a:r>
            <a:r>
              <a:rPr lang="en-US" sz="2400" b="1" dirty="0">
                <a:solidFill>
                  <a:schemeClr val="tx1"/>
                </a:solidFill>
              </a:rPr>
              <a:t>know</a:t>
            </a:r>
            <a:r>
              <a:rPr lang="en-US" sz="2400" dirty="0">
                <a:solidFill>
                  <a:schemeClr val="tx1"/>
                </a:solidFill>
              </a:rPr>
              <a:t>?</a:t>
            </a:r>
            <a:br>
              <a:rPr lang="en-US" sz="2400" dirty="0">
                <a:solidFill>
                  <a:schemeClr val="tx1"/>
                </a:solidFill>
              </a:rPr>
            </a:b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CONTENT KNOWLEDGE: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General Linguistic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Linguistic of the Target Language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Literary and Cultural Texts and Traditions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Cultural Analysis </a:t>
            </a:r>
            <a:r>
              <a:rPr lang="en-US" smtClean="0">
                <a:solidFill>
                  <a:schemeClr val="tx1"/>
                </a:solidFill>
              </a:rPr>
              <a:t>and Comparison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Language  Skills: Listening, Speaking, Reading, Writing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1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Content </a:t>
            </a:r>
            <a:r>
              <a:rPr lang="en-US" dirty="0"/>
              <a:t>Knowledge for All World Language Teachers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TWO</a:t>
            </a:r>
            <a:r>
              <a:rPr lang="en-US" dirty="0" smtClean="0"/>
              <a:t> NCLB-Compliant Routes to show SUBJECT MATTER COMPETENCE  in California:</a:t>
            </a:r>
          </a:p>
          <a:p>
            <a:endParaRPr lang="en-US" sz="3600" dirty="0"/>
          </a:p>
          <a:p>
            <a:pPr marL="868680" lvl="3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1.   College or University Coursework</a:t>
            </a:r>
            <a:endParaRPr lang="en-US" sz="3600" dirty="0">
              <a:solidFill>
                <a:schemeClr val="tx1"/>
              </a:solidFill>
            </a:endParaRPr>
          </a:p>
          <a:p>
            <a:pPr marL="868680" lvl="3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2.   Examination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97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Assessing the Content Knowledge of World Language Teachers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Complete college/university coursework that covers all of the domains</a:t>
            </a:r>
          </a:p>
          <a:p>
            <a:pPr>
              <a:buFont typeface="Wingdings" pitchFamily="2" charset="2"/>
              <a:buChar char="§"/>
            </a:pPr>
            <a:endParaRPr lang="en-US" dirty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pic>
        <p:nvPicPr>
          <p:cNvPr id="1026" name="Picture 2" descr="http://dmll.case.edu/files/2013/11/sampleImg960x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5" y="3352800"/>
            <a:ext cx="9144000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740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Assessing the Content Knowledge of World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CSET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8503920" cy="5181600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 smtClean="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CSET= </a:t>
            </a:r>
            <a:r>
              <a:rPr lang="en-US" sz="3000" dirty="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California’s standardized Exams for World </a:t>
            </a:r>
            <a:r>
              <a:rPr lang="en-US" sz="3000" dirty="0" smtClean="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Languages Language </a:t>
            </a:r>
            <a:r>
              <a:rPr lang="en-US" sz="3000" dirty="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Teachers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3200" b="1" dirty="0" smtClean="0">
                <a:sym typeface="Wingdings 2"/>
              </a:rPr>
              <a:t> </a:t>
            </a:r>
            <a:r>
              <a:rPr lang="en-US" sz="3200" dirty="0" smtClean="0"/>
              <a:t>Pass a subject-matter examination 		     that covers all of the domains</a:t>
            </a:r>
            <a:endParaRPr lang="en-US" sz="3200" dirty="0"/>
          </a:p>
        </p:txBody>
      </p:sp>
      <p:pic>
        <p:nvPicPr>
          <p:cNvPr id="2050" name="Picture 2" descr="http://www.howdoibecomeateacher.org/wpimages/wp33927ab7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371475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584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00" dirty="0">
                <a:solidFill>
                  <a:prstClr val="black"/>
                </a:solidFill>
                <a:latin typeface="Corbel"/>
              </a:rPr>
              <a:t>Based on the five content domains</a:t>
            </a:r>
          </a:p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00" dirty="0">
                <a:solidFill>
                  <a:prstClr val="black"/>
                </a:solidFill>
                <a:latin typeface="Corbel"/>
              </a:rPr>
              <a:t>Combination of </a:t>
            </a:r>
            <a:r>
              <a:rPr lang="en-US" sz="3000" b="1" dirty="0">
                <a:solidFill>
                  <a:prstClr val="black"/>
                </a:solidFill>
                <a:latin typeface="Corbel"/>
              </a:rPr>
              <a:t>multiple choice items 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and </a:t>
            </a:r>
            <a:r>
              <a:rPr lang="en-US" sz="3000" b="1" dirty="0">
                <a:solidFill>
                  <a:prstClr val="black"/>
                </a:solidFill>
                <a:latin typeface="Corbel"/>
              </a:rPr>
              <a:t>constructed response items 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(including </a:t>
            </a:r>
            <a:r>
              <a:rPr lang="en-US" sz="3000" u="sng" dirty="0">
                <a:solidFill>
                  <a:prstClr val="black"/>
                </a:solidFill>
                <a:latin typeface="Corbel"/>
              </a:rPr>
              <a:t>listening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, </a:t>
            </a:r>
            <a:r>
              <a:rPr lang="en-US" sz="3000" u="sng" dirty="0">
                <a:solidFill>
                  <a:prstClr val="black"/>
                </a:solidFill>
                <a:latin typeface="Corbel"/>
              </a:rPr>
              <a:t>speaking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, </a:t>
            </a:r>
            <a:r>
              <a:rPr lang="en-US" sz="3000" u="sng" dirty="0">
                <a:solidFill>
                  <a:prstClr val="black"/>
                </a:solidFill>
                <a:latin typeface="Corbel"/>
              </a:rPr>
              <a:t>reading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, and </a:t>
            </a:r>
            <a:r>
              <a:rPr lang="en-US" sz="3000" u="sng" dirty="0">
                <a:solidFill>
                  <a:prstClr val="black"/>
                </a:solidFill>
                <a:latin typeface="Corbel"/>
              </a:rPr>
              <a:t>writing</a:t>
            </a:r>
            <a:r>
              <a:rPr lang="en-US" sz="3000" dirty="0">
                <a:solidFill>
                  <a:prstClr val="black"/>
                </a:solidFill>
                <a:latin typeface="Corbel"/>
              </a:rPr>
              <a:t>)</a:t>
            </a:r>
          </a:p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00" dirty="0">
                <a:solidFill>
                  <a:prstClr val="black"/>
                </a:solidFill>
                <a:latin typeface="Corbel"/>
              </a:rPr>
              <a:t>Passing Score Standard based on ACTFL Proficiency levels (Advanced-Low for Western languages and Intermediate-High for non-Western languages)</a:t>
            </a:r>
          </a:p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000" dirty="0">
                <a:solidFill>
                  <a:prstClr val="black"/>
                </a:solidFill>
                <a:latin typeface="Corbel"/>
              </a:rPr>
              <a:t>Available now for twenty 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14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38912" lvl="0" indent="-32004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Three Major Subtests:</a:t>
            </a:r>
          </a:p>
          <a:p>
            <a:pPr marL="731520" lvl="1">
              <a:buClr>
                <a:srgbClr val="60B5CC"/>
              </a:buClr>
              <a:buSzPct val="90000"/>
              <a:buFont typeface="Wingdings"/>
              <a:buChar char="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General Linguistics and Linguistics of the Target Language</a:t>
            </a:r>
          </a:p>
          <a:p>
            <a:pPr marL="731520" lvl="1">
              <a:buClr>
                <a:srgbClr val="60B5CC"/>
              </a:buClr>
              <a:buSzPct val="90000"/>
              <a:buFont typeface="Wingdings"/>
              <a:buChar char="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Literary and Cultural Texts and Traditions, Cultural Analysis and Comparisons</a:t>
            </a:r>
          </a:p>
          <a:p>
            <a:pPr marL="731520" lvl="1">
              <a:buClr>
                <a:srgbClr val="60B5CC"/>
              </a:buClr>
              <a:buSzPct val="90000"/>
              <a:buFont typeface="Wingdings"/>
              <a:buChar char="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Language and Communication (Listening, Speaking, Reading, Writing)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032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534400" cy="1143000"/>
          </a:xfrm>
        </p:spPr>
        <p:txBody>
          <a:bodyPr>
            <a:normAutofit/>
          </a:bodyPr>
          <a:lstStyle/>
          <a:p>
            <a:r>
              <a:rPr lang="en-US" b="1" dirty="0"/>
              <a:t>What Should World Language Teachers Be Able to Do?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150" y="1527175"/>
            <a:ext cx="687518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1849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711</TotalTime>
  <Words>472</Words>
  <Application>Microsoft Macintosh PowerPoint</Application>
  <PresentationFormat>On-screen Show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Civic</vt:lpstr>
      <vt:lpstr>Credentialing for world language teachers</vt:lpstr>
      <vt:lpstr>Essential Questions</vt:lpstr>
      <vt:lpstr>  What should a World Language Teacher know? </vt:lpstr>
      <vt:lpstr>   Content Knowledge for All World Language Teachers</vt:lpstr>
      <vt:lpstr>Assessing the Content Knowledge of World Language Teachers</vt:lpstr>
      <vt:lpstr>Assessing the Content Knowledge of World CSET</vt:lpstr>
      <vt:lpstr>CSET</vt:lpstr>
      <vt:lpstr>PowerPoint Presentation</vt:lpstr>
      <vt:lpstr>What Should World Language Teachers Be Able to Do?</vt:lpstr>
      <vt:lpstr>TPEs: Teaching Performance Expectations</vt:lpstr>
      <vt:lpstr>TPA: Assessing  the Classroom Performance of World Language Teacher Candidates</vt:lpstr>
      <vt:lpstr>PACT: Performance Assessment for California Teachers</vt:lpstr>
      <vt:lpstr>INDUCTION</vt:lpstr>
      <vt:lpstr>Requirements to Enter an Induction Program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Credentialing for world language teachers</dc:title>
  <dc:creator>Owner</dc:creator>
  <cp:lastModifiedBy>Student SJUSD</cp:lastModifiedBy>
  <cp:revision>13</cp:revision>
  <dcterms:created xsi:type="dcterms:W3CDTF">2015-07-12T20:38:44Z</dcterms:created>
  <dcterms:modified xsi:type="dcterms:W3CDTF">2017-07-18T05:15:12Z</dcterms:modified>
</cp:coreProperties>
</file>